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60" r:id="rId4"/>
    <p:sldId id="258" r:id="rId5"/>
    <p:sldId id="266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9" d="100"/>
          <a:sy n="79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3308-0885-46DC-B66C-A5C03A30B803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C0EFE-961E-4CA6-881F-EEA9BF4E4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BD0172-8E1E-4763-8F53-3B129D872A38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phorism-list.com/a.php?page=dali" TargetMode="External"/><Relationship Id="rId2" Type="http://schemas.openxmlformats.org/officeDocument/2006/relationships/hyperlink" Target="http://www.s-meridian.com/family/myfamily/i/punishment1.jpg?page=balzak&amp;tkautors=balz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phorism-list.com/a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phorism-list.com/autors.php?page=landau&amp;tkautors=landa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aforismo.ru/authors/418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phorism.ru/author/a8041.s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forizm.info/author/aligeri-dante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forizm.info/author/aleksandr-gertsen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lub.itdrom.com/files/gallery/gal_graf/graph_trials/5985.jpg" TargetMode="External"/><Relationship Id="rId2" Type="http://schemas.openxmlformats.org/officeDocument/2006/relationships/hyperlink" Target="http://aphorism-list.com/a.php?page=abela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aphorism.ru/author/a7556.shtml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forizm.info/author/bernard-shou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aphorism-list.com/autors.php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pervoraznik.com/images/foto/4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reatwords.ru/author/296/" TargetMode="External"/><Relationship Id="rId5" Type="http://schemas.openxmlformats.org/officeDocument/2006/relationships/hyperlink" Target="http://ncuxo-ycnex.ru/wp-content/uploads/2010/08/snova_kritika.jpg" TargetMode="External"/><Relationship Id="rId4" Type="http://schemas.openxmlformats.org/officeDocument/2006/relationships/hyperlink" Target="http://aphorism-list.com/autors.php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s4.hubimg.com/u/2444335_f52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forism.su/avtor/553.html?page=shopengauer&amp;tkautors=shopengauer" TargetMode="External"/><Relationship Id="rId4" Type="http://schemas.openxmlformats.org/officeDocument/2006/relationships/hyperlink" Target="http://mitya.jino.ru/data/media/27/problem.jpg?page=karneg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/61/541/61541691_1279134131_168045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rt2.artefakt.ru/user/00/19/60/terrpubl/0027737/img0.jpg" TargetMode="External"/><Relationship Id="rId4" Type="http://schemas.openxmlformats.org/officeDocument/2006/relationships/hyperlink" Target="http://www.russiandvd.com/store/assets/product_images/imgs/front/1907.jp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treetschool.ucoz.ru/img/people/boy-girl/uborka.pn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://40309-s-007.edusite.ru/images/p59_nagorodskomfestivalezvezdopa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4899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be-BY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</a:br>
            <a:r>
              <a:rPr lang="be-BY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СУЩНОСТЬ И ОСНОВНЫЕ НАПРАВЛЕНИЯ ВОСПИТАТЕЛЬНОГО ПРОЦЕССА В ВУЗ</a:t>
            </a:r>
            <a:r>
              <a:rPr lang="be-BY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>Е</a:t>
            </a:r>
            <a:endParaRPr lang="be-BY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26" name="Picture 2" descr="C:\Users\Bond\Pictures\1258034276_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2500306"/>
            <a:ext cx="2643206" cy="266963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43372" y="52863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cs typeface="Arabic Typesetting" pitchFamily="66" charset="-78"/>
              </a:rPr>
              <a:t>«Воспитанные люди уважают человеческую личность, а потому всегда снисходительны, мягки, вежливы, уступчивы»</a:t>
            </a:r>
            <a:br>
              <a:rPr lang="ru-RU" sz="1600" i="1" dirty="0" smtClean="0">
                <a:solidFill>
                  <a:schemeClr val="tx2">
                    <a:lumMod val="50000"/>
                  </a:schemeClr>
                </a:solidFill>
                <a:cs typeface="Arabic Typesetting" pitchFamily="66" charset="-78"/>
              </a:rPr>
            </a:b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abic Typesetting" pitchFamily="66" charset="-78"/>
              </a:rPr>
              <a:t>                                                                     -А.П.Чехов-</a:t>
            </a:r>
            <a:endParaRPr lang="be-BY" sz="1600" i="1" dirty="0">
              <a:solidFill>
                <a:schemeClr val="tx2">
                  <a:lumMod val="50000"/>
                </a:schemeClr>
              </a:solidFill>
              <a:latin typeface="Cambria" pitchFamily="18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929198"/>
            <a:ext cx="8229600" cy="1143000"/>
          </a:xfrm>
        </p:spPr>
        <p:txBody>
          <a:bodyPr>
            <a:normAutofit/>
          </a:bodyPr>
          <a:lstStyle/>
          <a:p>
            <a:r>
              <a:rPr lang="be-BY" sz="2400" dirty="0" smtClean="0">
                <a:solidFill>
                  <a:schemeClr val="accent1">
                    <a:lumMod val="50000"/>
                  </a:schemeClr>
                </a:solidFill>
              </a:rPr>
              <a:t>    Целостному педагогическому процессу присуще внутреннее единство составляющих его компонентов, их гармоническое взаимодействие. </a:t>
            </a:r>
            <a:endParaRPr lang="be-BY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Bond\Pictures\цел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428875" y="1214438"/>
            <a:ext cx="4286249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4186238" cy="2857520"/>
          </a:xfrm>
        </p:spPr>
        <p:txBody>
          <a:bodyPr>
            <a:normAutofit/>
          </a:bodyPr>
          <a:lstStyle/>
          <a:p>
            <a:pPr algn="ctr"/>
            <a:r>
              <a:rPr lang="be-BY" sz="2500" dirty="0" smtClean="0">
                <a:solidFill>
                  <a:schemeClr val="accent1">
                    <a:lumMod val="50000"/>
                  </a:schemeClr>
                </a:solidFill>
              </a:rPr>
              <a:t>Интегративность (от лат. integratio) – объединение в целое каких-нибудь частей (элементов) процесса формирования личностных качеств. </a:t>
            </a:r>
            <a:endParaRPr lang="be-BY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f_15984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200526"/>
            <a:ext cx="4186238" cy="287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e-BY" sz="2400" dirty="0" smtClean="0">
                <a:solidFill>
                  <a:schemeClr val="accent1">
                    <a:lumMod val="50000"/>
                  </a:schemeClr>
                </a:solidFill>
              </a:rPr>
              <a:t>Если то или иное личностное качество закрепляется, то по законам генерализации (распространения) оно положительно влияет на развитие других сторон и свойств личности. </a:t>
            </a:r>
            <a:endParaRPr lang="be-BY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Bond\Pictures\b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0306"/>
            <a:ext cx="442915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550070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«Культура - это не количество прочитанных книг, а количество понятых»</a:t>
            </a:r>
            <a:br>
              <a:rPr lang="ru-RU" sz="1600" i="1" dirty="0" smtClean="0"/>
            </a:br>
            <a:r>
              <a:rPr lang="ru-RU" sz="1600" i="1" dirty="0" smtClean="0"/>
              <a:t>                                                        -Фазиль Искандер-</a:t>
            </a:r>
            <a:endParaRPr lang="be-BY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be-BY" sz="40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e-BY" sz="2400" i="1" dirty="0" smtClean="0">
                <a:solidFill>
                  <a:schemeClr val="accent1">
                    <a:lumMod val="50000"/>
                  </a:schemeClr>
                </a:solidFill>
              </a:rPr>
              <a:t>«Искусство воспитания имеет особенность,  что почти всем оно кажется делом знакомым и понятным, а иным – даже легким, и тем понятнее и легче кажется оно,  чем менее человек с ним знаком,  теоретически или практически»</a:t>
            </a:r>
          </a:p>
          <a:p>
            <a:pPr algn="ctr">
              <a:buNone/>
            </a:pPr>
            <a:r>
              <a:rPr lang="be-BY" sz="24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-К.Д.Ушинский-</a:t>
            </a:r>
          </a:p>
          <a:p>
            <a:pPr>
              <a:buNone/>
            </a:pPr>
            <a:endParaRPr lang="be-B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58" y="2297105"/>
            <a:ext cx="8229600" cy="320040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/>
              <a:t>Методы воспитания молодёжи</a:t>
            </a:r>
            <a:endParaRPr lang="ru-RU" sz="7300" dirty="0"/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4357688" y="2143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 u="sng">
                <a:latin typeface="Times New Roman" pitchFamily="18" charset="0"/>
              </a:rPr>
              <a:t>Метод – разгадка гения.</a:t>
            </a:r>
          </a:p>
          <a:p>
            <a:pPr algn="r"/>
            <a:r>
              <a:rPr lang="ru-RU" sz="2800" b="1" i="1" u="sng">
                <a:latin typeface="Times New Roman" pitchFamily="18" charset="0"/>
              </a:rPr>
              <a:t>И. П. Павлов</a:t>
            </a:r>
            <a:endParaRPr lang="ru-RU" sz="2800" b="1" u="sng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1B999-C398-4656-A18F-A01BDBEBCF4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6827C-D7B4-4BAF-A750-4FF43337DF2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Воспитывает все: люди, вещи, явления, но прежде всего и дольше всего – люди. Из них на первом месте – педагоги и родители.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А.С. Макаренко</a:t>
            </a:r>
          </a:p>
          <a:p>
            <a:endParaRPr lang="ru-RU" dirty="0"/>
          </a:p>
          <a:p>
            <a:r>
              <a:rPr lang="ru-RU" dirty="0" smtClean="0"/>
              <a:t>Искусство воспитания имеет ту особенность, что почти всем оно кажется знакомым и понятным, и иным даже делом легким, - и тем понятнее и легче кажется оно, чем менее человек с ним знаком, теоретически и практически. Почти все признают, что воспитание требует терпения, но весьма немногие пришли к убеждению, что кроме терпения, врожденной способности и навыка необходимы еще и специальные знания, хотя многочисленные педагогические блуждания наши и могли бы всех убедить в этом.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К.Д. Ушинский</a:t>
            </a:r>
          </a:p>
          <a:p>
            <a:endParaRPr lang="ru-RU" dirty="0"/>
          </a:p>
          <a:p>
            <a:r>
              <a:rPr lang="ru-RU" dirty="0" smtClean="0"/>
              <a:t>Воспитание есть воздействие одного человека на другого с целью заставить воспитуемого усвоить известные нравственные привычки.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Л.Н. Толстой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48940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285750" y="0"/>
            <a:ext cx="8715375" cy="6643688"/>
            <a:chOff x="4565" y="1486"/>
            <a:chExt cx="6276" cy="4367"/>
          </a:xfrm>
        </p:grpSpPr>
        <p:sp>
          <p:nvSpPr>
            <p:cNvPr id="15365" name="AutoShape 8"/>
            <p:cNvSpPr>
              <a:spLocks noChangeAspect="1" noChangeArrowheads="1" noTextEdit="1"/>
            </p:cNvSpPr>
            <p:nvPr/>
          </p:nvSpPr>
          <p:spPr bwMode="auto">
            <a:xfrm>
              <a:off x="4616" y="1486"/>
              <a:ext cx="6019" cy="4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Oval 7"/>
            <p:cNvSpPr>
              <a:spLocks noChangeArrowheads="1"/>
            </p:cNvSpPr>
            <p:nvPr/>
          </p:nvSpPr>
          <p:spPr bwMode="auto">
            <a:xfrm>
              <a:off x="6058" y="1576"/>
              <a:ext cx="2880" cy="103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1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МЕТОД  ВОСПИТАНИЯ</a:t>
              </a:r>
              <a:endParaRPr lang="ru-RU" sz="2400">
                <a:solidFill>
                  <a:srgbClr val="B83483"/>
                </a:solidFill>
                <a:ea typeface="Times New Roman" pitchFamily="18" charset="0"/>
                <a:cs typeface="Arial" charset="0"/>
              </a:endParaRPr>
            </a:p>
            <a:p>
              <a:pPr algn="ctr" eaLnBrk="0" hangingPunct="0"/>
              <a:r>
                <a:rPr lang="ru-RU" sz="2400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 </a:t>
              </a:r>
            </a:p>
          </p:txBody>
        </p:sp>
        <p:sp>
          <p:nvSpPr>
            <p:cNvPr id="15367" name="AutoShape 6"/>
            <p:cNvSpPr>
              <a:spLocks noChangeArrowheads="1"/>
            </p:cNvSpPr>
            <p:nvPr/>
          </p:nvSpPr>
          <p:spPr bwMode="auto">
            <a:xfrm>
              <a:off x="7240" y="2613"/>
              <a:ext cx="563" cy="391"/>
            </a:xfrm>
            <a:prstGeom prst="downArrow">
              <a:avLst>
                <a:gd name="adj1" fmla="val 50000"/>
                <a:gd name="adj2" fmla="val 341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5368" name="Rectangle 5"/>
            <p:cNvSpPr>
              <a:spLocks noChangeArrowheads="1"/>
            </p:cNvSpPr>
            <p:nvPr/>
          </p:nvSpPr>
          <p:spPr bwMode="auto">
            <a:xfrm>
              <a:off x="4565" y="3036"/>
              <a:ext cx="6276" cy="4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Каждый отдельный метод – особым образом организованная педагогическая деятельность, направленная на решение специфических задач.</a:t>
              </a:r>
            </a:p>
          </p:txBody>
        </p:sp>
        <p:sp>
          <p:nvSpPr>
            <p:cNvPr id="15369" name="Rectangle 4"/>
            <p:cNvSpPr>
              <a:spLocks noChangeArrowheads="1"/>
            </p:cNvSpPr>
            <p:nvPr/>
          </p:nvSpPr>
          <p:spPr bwMode="auto">
            <a:xfrm>
              <a:off x="4565" y="3646"/>
              <a:ext cx="6276" cy="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Метод обусловлен  объективными социальными и природными свойствами человека, его психики ( мозга, интеллекта, чувств, воли, привычек, потребностей, интересов и т. д.)</a:t>
              </a:r>
            </a:p>
          </p:txBody>
        </p:sp>
        <p:sp>
          <p:nvSpPr>
            <p:cNvPr id="15370" name="Rectangle 3"/>
            <p:cNvSpPr>
              <a:spLocks noChangeArrowheads="1"/>
            </p:cNvSpPr>
            <p:nvPr/>
          </p:nvSpPr>
          <p:spPr bwMode="auto">
            <a:xfrm>
              <a:off x="4565" y="4397"/>
              <a:ext cx="6225" cy="5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Методу присуща специфическая педагогическая функция, связанная с его объективными возможностями, позволяющими решать лишь определённую часть воспитательных задач.</a:t>
              </a:r>
            </a:p>
          </p:txBody>
        </p:sp>
        <p:sp>
          <p:nvSpPr>
            <p:cNvPr id="15371" name="Rectangle 2"/>
            <p:cNvSpPr>
              <a:spLocks noChangeArrowheads="1"/>
            </p:cNvSpPr>
            <p:nvPr/>
          </p:nvSpPr>
          <p:spPr bwMode="auto">
            <a:xfrm>
              <a:off x="4565" y="5086"/>
              <a:ext cx="6225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solidFill>
                    <a:srgbClr val="B83483"/>
                  </a:solidFill>
                  <a:ea typeface="Times New Roman" pitchFamily="18" charset="0"/>
                  <a:cs typeface="Arial" charset="0"/>
                </a:rPr>
                <a:t>Каждый из методов воспитания, оказывая влияние на формирование личности в целом, играет доминирующую роль в преимущественном развитии, изменении, устранении лишь определённых качеств, т.е. ни один из методов воспитания не является универсальным и не решает всех задач.</a:t>
              </a: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F7512-8FDD-41EF-A217-B3F6CD0393A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78687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Методы воспитания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428750" y="1143000"/>
            <a:ext cx="150018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43625" y="1214438"/>
            <a:ext cx="1357313" cy="785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2964656" y="2607469"/>
            <a:ext cx="300037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Прямоугольник 10"/>
          <p:cNvSpPr>
            <a:spLocks noChangeArrowheads="1"/>
          </p:cNvSpPr>
          <p:nvPr/>
        </p:nvSpPr>
        <p:spPr bwMode="auto">
          <a:xfrm>
            <a:off x="142875" y="2071688"/>
            <a:ext cx="3571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Методы формирования сознания личности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убеждение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внушение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метод проблемной ситуации</a:t>
            </a:r>
          </a:p>
        </p:txBody>
      </p:sp>
      <p:sp>
        <p:nvSpPr>
          <p:cNvPr id="17416" name="Прямоугольник 12"/>
          <p:cNvSpPr>
            <a:spLocks noChangeArrowheads="1"/>
          </p:cNvSpPr>
          <p:nvPr/>
        </p:nvSpPr>
        <p:spPr bwMode="auto">
          <a:xfrm>
            <a:off x="2643188" y="4286250"/>
            <a:ext cx="3357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ru-RU" b="1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Методы организации деятельности и формирования </a:t>
            </a:r>
            <a:endParaRPr lang="ru-RU">
              <a:solidFill>
                <a:srgbClr val="3333CC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r>
              <a:rPr lang="ru-RU" b="1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опыта общественного поведения </a:t>
            </a:r>
          </a:p>
          <a:p>
            <a:pPr eaLnBrk="0" hangingPunct="0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 b="1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инструктаж</a:t>
            </a:r>
          </a:p>
          <a:p>
            <a:pPr eaLnBrk="0" hangingPunct="0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упражнение</a:t>
            </a:r>
          </a:p>
          <a:p>
            <a:pPr eaLnBrk="0" hangingPunct="0">
              <a:buFont typeface="Wingdings" pitchFamily="2" charset="2"/>
              <a:buChar char="Ø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пример</a:t>
            </a:r>
          </a:p>
        </p:txBody>
      </p:sp>
      <p:sp>
        <p:nvSpPr>
          <p:cNvPr id="17417" name="Прямоугольник 13"/>
          <p:cNvSpPr>
            <a:spLocks noChangeArrowheads="1"/>
          </p:cNvSpPr>
          <p:nvPr/>
        </p:nvSpPr>
        <p:spPr bwMode="auto">
          <a:xfrm>
            <a:off x="6357938" y="2071688"/>
            <a:ext cx="26431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ru-RU" b="1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Методы педагогического стимулирования </a:t>
            </a:r>
            <a:endParaRPr lang="ru-RU" sz="900">
              <a:solidFill>
                <a:srgbClr val="3333CC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r>
              <a:rPr lang="ru-RU" b="1">
                <a:solidFill>
                  <a:srgbClr val="3333CC"/>
                </a:solidFill>
                <a:ea typeface="Times New Roman" pitchFamily="18" charset="0"/>
                <a:cs typeface="Arial" charset="0"/>
              </a:rPr>
              <a:t>поведения и деятельности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 b="1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педагогическое требование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перспектива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поощрение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наказание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критика </a:t>
            </a:r>
          </a:p>
          <a:p>
            <a:pPr eaLnBrk="0" hangingPunct="0">
              <a:buFont typeface="Wingdings" pitchFamily="2" charset="2"/>
              <a:buChar char="q"/>
              <a:tabLst>
                <a:tab pos="914400" algn="l"/>
              </a:tabLst>
            </a:pPr>
            <a:r>
              <a:rPr lang="ru-RU">
                <a:solidFill>
                  <a:srgbClr val="A50021"/>
                </a:solidFill>
                <a:ea typeface="Times New Roman" pitchFamily="18" charset="0"/>
                <a:cs typeface="Arial" charset="0"/>
              </a:rPr>
              <a:t> метод «взрыва»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C8984-670B-4678-9E1A-D150ED4AF93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63" y="2214563"/>
            <a:ext cx="2928937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Свои убеждения не вывешивают на стенку.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+mn-lt"/>
                <a:hlinkClick r:id="rId2" action="ppaction://hlinkfile"/>
              </a:rPr>
              <a:t>О. Бальзак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8" y="0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Самый смелый человек становится трусом, когда у него нет установившихся взглядов.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Э. Делакруа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285750" y="5715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3333FF"/>
                </a:solidFill>
                <a:latin typeface="Times New Roman" pitchFamily="18" charset="0"/>
              </a:rPr>
              <a:t>Я уважаю любые убеждения и прежде всего те, которые несовместимы с моими.</a:t>
            </a:r>
          </a:p>
          <a:p>
            <a:r>
              <a:rPr lang="ru-RU" b="1">
                <a:solidFill>
                  <a:srgbClr val="3333FF"/>
                </a:solidFill>
                <a:latin typeface="Times New Roman" pitchFamily="18" charset="0"/>
                <a:hlinkClick r:id="rId3" action="ppaction://hlinkfile"/>
              </a:rPr>
              <a:t>С. Дали</a:t>
            </a:r>
            <a:endParaRPr lang="ru-RU" b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18438" name="Picture 2" descr="http://www.islamdag.ru/sites/img/stati/2009/4kv/spor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000125"/>
            <a:ext cx="5476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1381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Убеждение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80247-3880-4EF7-9264-1BB5C83EB7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ond\Pictures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2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формирования личности специалиста, его развития и воспитания: </a:t>
            </a:r>
            <a:endParaRPr lang="be-BY" sz="2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Bond\Pictures\авп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14488"/>
            <a:ext cx="1768081" cy="1571636"/>
          </a:xfrm>
          <a:prstGeom prst="rect">
            <a:avLst/>
          </a:prstGeom>
          <a:noFill/>
        </p:spPr>
      </p:pic>
      <p:pic>
        <p:nvPicPr>
          <p:cNvPr id="1027" name="Picture 3" descr="C:\Users\Bond\Pictures\студен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071810"/>
            <a:ext cx="2228850" cy="1514475"/>
          </a:xfrm>
          <a:prstGeom prst="rect">
            <a:avLst/>
          </a:prstGeom>
          <a:noFill/>
        </p:spPr>
      </p:pic>
      <p:pic>
        <p:nvPicPr>
          <p:cNvPr id="4" name="Picture 3" descr="C:\Users\Bond\Pictures\ReadingManiac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357694"/>
            <a:ext cx="2715381" cy="20383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571613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</a:t>
            </a:r>
            <a:r>
              <a:rPr lang="be-BY" sz="2400" dirty="0" smtClean="0">
                <a:solidFill>
                  <a:schemeClr val="tx2">
                    <a:lumMod val="50000"/>
                  </a:schemeClr>
                </a:solidFill>
              </a:rPr>
              <a:t>1) довузовский;</a:t>
            </a:r>
          </a:p>
          <a:p>
            <a:endParaRPr lang="be-BY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e-BY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e-BY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e-BY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e-BY" sz="20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be-BY" sz="2400" dirty="0" smtClean="0">
                <a:solidFill>
                  <a:schemeClr val="tx2">
                    <a:lumMod val="50000"/>
                  </a:schemeClr>
                </a:solidFill>
              </a:rPr>
              <a:t>2) период обучения </a:t>
            </a:r>
          </a:p>
          <a:p>
            <a:r>
              <a:rPr lang="be-BY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в вузе; </a:t>
            </a:r>
          </a:p>
          <a:p>
            <a:endParaRPr lang="be-BY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e-BY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</a:t>
            </a:r>
          </a:p>
          <a:p>
            <a:r>
              <a:rPr lang="be-BY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</a:t>
            </a:r>
            <a:r>
              <a:rPr lang="be-BY" sz="2400" dirty="0" smtClean="0">
                <a:solidFill>
                  <a:schemeClr val="tx2">
                    <a:lumMod val="50000"/>
                  </a:schemeClr>
                </a:solidFill>
              </a:rPr>
              <a:t>3)  послевузовский.</a:t>
            </a:r>
            <a:endParaRPr lang="be-BY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00562" y="5727087"/>
            <a:ext cx="464343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17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be-BY" sz="1700" i="1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и наставления начинаются с самых первых лет существования и продолжаются до конца жизни”</a:t>
            </a:r>
            <a:r>
              <a:rPr kumimoji="0" lang="ru-RU" sz="1700" i="1" u="none" strike="noStrike" normalizeH="0" baseline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-Платон-</a:t>
            </a:r>
            <a:endParaRPr kumimoji="0" lang="ru-RU" sz="1700" i="1" u="none" strike="noStrike" normalizeH="0" baseline="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000108"/>
          <a:ext cx="8072494" cy="5608320"/>
        </p:xfrm>
        <a:graphic>
          <a:graphicData uri="http://schemas.openxmlformats.org/drawingml/2006/table">
            <a:tbl>
              <a:tblPr/>
              <a:tblGrid>
                <a:gridCol w="648595"/>
                <a:gridCol w="3387107"/>
                <a:gridCol w="2018396"/>
                <a:gridCol w="2018396"/>
              </a:tblGrid>
              <a:tr h="533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Характерные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черты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Этап реализации 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метода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Условие эффективного использования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475303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32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Убеждение</a:t>
                      </a:r>
                      <a:endParaRPr lang="ru-RU" sz="320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Один из ведущих методов воспитания;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Воздействие на разум, чувства и волю ученика;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Опора на критическое мышление ученика;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Антипод морализации.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создание или выбор благоприятных психологических условий;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выбор приёмов;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постановка задачи, отбор содержания;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предъявление информации;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ориентация на использование информации на практике;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учёт результатов убеждения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Личная убеждённость учителя;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Научная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подготовленность,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эрудиция учителя;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Правдивость и искренность;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Единство теории и фактов;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Доверительность отношений, такт учителя;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Учёт особенностей класса;</a:t>
                      </a:r>
                    </a:p>
                    <a:p>
                      <a:pPr marL="342900" marR="56515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Опора на общественное мнение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39688" y="-309563"/>
            <a:ext cx="9064625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sz="1400" b="1">
              <a:ea typeface="Times New Roman" pitchFamily="18" charset="0"/>
              <a:cs typeface="Arial" charset="0"/>
            </a:endParaRPr>
          </a:p>
          <a:p>
            <a:pPr algn="ctr">
              <a:tabLst>
                <a:tab pos="457200" algn="l"/>
              </a:tabLst>
            </a:pPr>
            <a:endParaRPr lang="ru-RU" sz="1400" b="1">
              <a:ea typeface="Times New Roman" pitchFamily="18" charset="0"/>
              <a:cs typeface="Arial" charset="0"/>
            </a:endParaRPr>
          </a:p>
          <a:p>
            <a:pPr algn="ctr">
              <a:tabLst>
                <a:tab pos="457200" algn="l"/>
              </a:tabLst>
            </a:pPr>
            <a:r>
              <a:rPr lang="ru-RU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Характеристика  методов формирования сознания личности по Г.И.Щукиной</a:t>
            </a:r>
            <a:endParaRPr lang="ru-RU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4572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EE305-0C6F-4253-BAD7-735070EF53D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Picture 2" descr="http://www.liveinternet.ru/images/attach/53844/217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14313"/>
            <a:ext cx="40005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85750" y="214313"/>
            <a:ext cx="1281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Внушение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4000500"/>
          <a:ext cx="8358246" cy="2907931"/>
        </p:xfrm>
        <a:graphic>
          <a:graphicData uri="http://schemas.openxmlformats.org/drawingml/2006/table">
            <a:tbl>
              <a:tblPr/>
              <a:tblGrid>
                <a:gridCol w="8358246"/>
              </a:tblGrid>
              <a:tr h="2021275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solidFill>
                            <a:srgbClr val="7030A0"/>
                          </a:solidFill>
                        </a:rPr>
                        <a:t>«Внушение как фактор заслуживает самого внимательного изучения для историка и социолога, иначе целый ряд исторических и социальных явлений получает неполное, недостаточное и, быть может, даже несоответствующее объяснение»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931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>
                          <a:solidFill>
                            <a:srgbClr val="7030A0"/>
                          </a:solidFill>
                        </a:rPr>
                        <a:t>В.М. Бехтерев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DA78F-8B3D-4682-ABB2-6E5BF413EEA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357166"/>
          <a:ext cx="8143933" cy="6180400"/>
        </p:xfrm>
        <a:graphic>
          <a:graphicData uri="http://schemas.openxmlformats.org/drawingml/2006/table">
            <a:tbl>
              <a:tblPr/>
              <a:tblGrid>
                <a:gridCol w="670571"/>
                <a:gridCol w="2831298"/>
                <a:gridCol w="2720101"/>
                <a:gridCol w="1921963"/>
              </a:tblGrid>
              <a:tr h="877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Характерные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черты</a:t>
                      </a: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Этап реализации 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метода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Условие эффективного использования</a:t>
                      </a:r>
                      <a:endParaRPr lang="ru-RU" sz="20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6600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36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Внушение</a:t>
                      </a:r>
                      <a:endParaRPr lang="ru-RU" sz="3600" u="sng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5641" marR="4564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Словесное воздействие на психику воспитанника при пониженной критичности его восприятия;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Бездоказательное изложение информации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341630" algn="l"/>
                        </a:tabLs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Подготовка к восприятию информации, релаксация;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341630" algn="l"/>
                        </a:tabLs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Предъявление словесной информации;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341630" algn="l"/>
                        </a:tabLs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Проверка правильности усвоения;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341630" algn="l"/>
                        </a:tabLs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Учёт результатов внушения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Учёт степени внушаемости учащихся;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–Доверительность отношений, такт учителя;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Строгий отбор информации;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</a:p>
                    <a:p>
                      <a:pPr marR="12065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Взаимосвязь с убеждением и другими методами воспитания</a:t>
                      </a:r>
                    </a:p>
                  </a:txBody>
                  <a:tcPr marL="45641" marR="45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41313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8651D-D897-4302-AAEC-80D5D04B81B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42938"/>
            <a:ext cx="31432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14313" y="214313"/>
            <a:ext cx="330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Метод проблемных ситуаций</a:t>
            </a: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0" y="5572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Выходов нет, есть только переходы. </a:t>
            </a:r>
          </a:p>
          <a:p>
            <a:r>
              <a:rPr lang="ru-RU" sz="2000">
                <a:latin typeface="Arial Black" pitchFamily="34" charset="0"/>
                <a:hlinkClick r:id="rId4"/>
              </a:rPr>
              <a:t>Григорий Ландау</a:t>
            </a:r>
            <a:r>
              <a:rPr lang="ru-RU" sz="2000">
                <a:latin typeface="Arial Black" pitchFamily="34" charset="0"/>
              </a:rPr>
              <a:t> 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4071938" y="285750"/>
            <a:ext cx="457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0099"/>
                </a:solidFill>
              </a:rPr>
              <a:t>Принятие решения часто свидетельствует о том, что человек устал думать.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Ралф Боллен</a:t>
            </a: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3786188" y="3857625"/>
            <a:ext cx="5072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336600"/>
                </a:solidFill>
              </a:rPr>
              <a:t>Если погрузиться в проблему достаточно глубоко, мы непременно увидим себя как часть проблемы. </a:t>
            </a:r>
          </a:p>
          <a:p>
            <a:pPr algn="r"/>
            <a:r>
              <a:rPr lang="ru-RU" sz="2400" b="1">
                <a:solidFill>
                  <a:srgbClr val="336600"/>
                </a:solidFill>
              </a:rPr>
              <a:t>Аксиома Дюшарма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41283-0DDA-44A7-BE83-EA8C29CF34B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57166"/>
          <a:ext cx="8143932" cy="6072229"/>
        </p:xfrm>
        <a:graphic>
          <a:graphicData uri="http://schemas.openxmlformats.org/drawingml/2006/table">
            <a:tbl>
              <a:tblPr/>
              <a:tblGrid>
                <a:gridCol w="654335"/>
                <a:gridCol w="3417081"/>
                <a:gridCol w="2036258"/>
                <a:gridCol w="2036258"/>
              </a:tblGrid>
              <a:tr h="510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Характерные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черты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Этап реализации </a:t>
                      </a:r>
                      <a:endParaRPr lang="ru-RU" sz="14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метода</a:t>
                      </a:r>
                      <a:endParaRPr lang="ru-RU" sz="14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Условие эффективного использования</a:t>
                      </a:r>
                      <a:endParaRPr lang="ru-RU" sz="140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6159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8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Метод проблемных ситуаций</a:t>
                      </a:r>
                      <a:endParaRPr lang="ru-RU" sz="2800" u="sng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526" marR="445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Моделирование человеческих отношений;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Показ типичных способов преодоления моральных противоречий;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Наличие конкретной противоречивой ситуации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Осмысление содержания ситуации;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Выделение ведущего противоречия и формирование задачи;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Анализ ситуации и мотивов поведения её героев, поиск оптимального решения;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Формирование моральных норм и правил поведения, принятие поведенческого решения;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581025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Проверка правильности выводов, на новых ситуациях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Соответствие содержания ситуации конкретной задаче воспитания;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Доверительность отношений, такт учителя;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Правильное восприятие ситуации;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Предупреждение несерьёзного подхода учащихся к решению задачи через осознание сложности ситуации;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Своевременный переход от одного этапа к другому;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Мера в определении количества решаемых ситуаций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D09F1-A6C6-41CD-A462-84BBE0DE624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9" name="Picture 3" descr="Картинка 15 из 3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928938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57188" y="214313"/>
            <a:ext cx="1430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Инструктаж</a:t>
            </a: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2928938" y="142875"/>
            <a:ext cx="60721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>
                <a:solidFill>
                  <a:srgbClr val="000000"/>
                </a:solidFill>
                <a:latin typeface="Bookman Old Style" pitchFamily="18" charset="0"/>
              </a:rPr>
              <a:t>Повторить подробное содержание зачитанной мне инструкции я не берусь. Смысл состоял в том, что я должен делать все, что я буду должен сделать. Чтобы донести до меня сию немудреную истину, какой-то прозябающий при Дворе бюрократ извел несколько листов превосходной бумаги…</a:t>
            </a:r>
          </a:p>
          <a:p>
            <a:pPr algn="r"/>
            <a:r>
              <a:rPr lang="ru-RU" b="1" i="1">
                <a:solidFill>
                  <a:srgbClr val="000000"/>
                </a:solidFill>
                <a:latin typeface="Bookman Old Style" pitchFamily="18" charset="0"/>
                <a:hlinkClick r:id="rId4"/>
              </a:rPr>
              <a:t>Макс Фрай</a:t>
            </a:r>
            <a:r>
              <a:rPr lang="ru-RU" b="1" i="1">
                <a:solidFill>
                  <a:srgbClr val="000000"/>
                </a:solidFill>
                <a:latin typeface="Bookman Old Style" pitchFamily="18" charset="0"/>
              </a:rPr>
              <a:t>, «Лабиринты Ехо»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396F3-8503-4D80-8E48-979C83B455C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20" name="Group 20"/>
          <p:cNvGraphicFramePr>
            <a:graphicFrameLocks noGrp="1"/>
          </p:cNvGraphicFramePr>
          <p:nvPr/>
        </p:nvGraphicFramePr>
        <p:xfrm>
          <a:off x="642938" y="1643063"/>
          <a:ext cx="8072437" cy="5001895"/>
        </p:xfrm>
        <a:graphic>
          <a:graphicData uri="http://schemas.openxmlformats.org/drawingml/2006/table">
            <a:tbl>
              <a:tblPr/>
              <a:tblGrid>
                <a:gridCol w="2752725"/>
                <a:gridCol w="2503487"/>
                <a:gridCol w="2816225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7AC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87AC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7AC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реализации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87AC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7AC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87AC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7AC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87AC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87AC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87ACB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1F4"/>
                    </a:solidFill>
                  </a:tcPr>
                </a:tc>
              </a:tr>
              <a:tr h="3744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процесса и результата предстоящей деятельности и поведения;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объяснения с показом образцов деятельности и поведения.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9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Словесное изложение цели, требований и плана предстоящей деятельности;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 приемов деятельности и способов поведения;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Пробное выполнение действий воспитываемым.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9E4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 человеком смысла и значения деятельности;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Уяснение требований к предстоящей деятельности и поведению;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Ясность и четкость указаний преподавателя;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E4E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слова, примера и практического действия.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E4E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C9E4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65088" y="214313"/>
            <a:ext cx="92090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Характеристика методов организации деятельности и формирования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опыта общественного поведения по Г.И. Щукиной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ИНСТРУКТАЖ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45170-DD34-451E-A139-FFD6956D78F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47788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7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42875"/>
            <a:ext cx="4953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14313" y="214313"/>
            <a:ext cx="1497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Упражнение</a:t>
            </a: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142875" y="485775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33CC"/>
                </a:solidFill>
              </a:rPr>
              <a:t>Упражнение, друзья, дает больше, чем хорошее природное дарование. </a:t>
            </a:r>
            <a:r>
              <a:rPr lang="ru-RU" sz="2400" b="1">
                <a:solidFill>
                  <a:srgbClr val="FF33CC"/>
                </a:solidFill>
                <a:hlinkClick r:id="rId4"/>
              </a:rPr>
              <a:t>Протагор</a:t>
            </a:r>
            <a:endParaRPr lang="ru-RU" sz="2400" b="1">
              <a:solidFill>
                <a:srgbClr val="FF33CC"/>
              </a:solidFill>
            </a:endParaRPr>
          </a:p>
        </p:txBody>
      </p:sp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4429125" y="38576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660033"/>
                </a:solidFill>
              </a:rPr>
              <a:t>Истинное воспитание состоит не столько в правилах,</a:t>
            </a:r>
            <a:br>
              <a:rPr lang="ru-RU" b="1">
                <a:solidFill>
                  <a:srgbClr val="660033"/>
                </a:solidFill>
              </a:rPr>
            </a:br>
            <a:r>
              <a:rPr lang="ru-RU" b="1">
                <a:solidFill>
                  <a:srgbClr val="660033"/>
                </a:solidFill>
              </a:rPr>
              <a:t>сколько в упражнениях.</a:t>
            </a:r>
            <a:endParaRPr lang="ru-RU">
              <a:solidFill>
                <a:srgbClr val="660033"/>
              </a:solidFill>
            </a:endParaRP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4572000" y="5786438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6600"/>
                </a:solidFill>
              </a:rPr>
              <a:t>Нет ни искусства без упражнения, ни упражнения без искусства. </a:t>
            </a:r>
            <a:r>
              <a:rPr lang="ru-RU" sz="2000" b="1">
                <a:solidFill>
                  <a:srgbClr val="336600"/>
                </a:solidFill>
                <a:hlinkClick r:id="rId4"/>
              </a:rPr>
              <a:t>Протагор</a:t>
            </a:r>
            <a:endParaRPr lang="ru-RU" sz="2000" b="1">
              <a:solidFill>
                <a:srgbClr val="3366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87831-91A4-431B-8B32-98537ADBFA2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67" name="Group 19"/>
          <p:cNvGraphicFramePr>
            <a:graphicFrameLocks noGrp="1"/>
          </p:cNvGraphicFramePr>
          <p:nvPr/>
        </p:nvGraphicFramePr>
        <p:xfrm>
          <a:off x="642938" y="965200"/>
          <a:ext cx="8143875" cy="5893118"/>
        </p:xfrm>
        <a:graphic>
          <a:graphicData uri="http://schemas.openxmlformats.org/drawingml/2006/table">
            <a:tbl>
              <a:tblPr/>
              <a:tblGrid>
                <a:gridCol w="2778125"/>
                <a:gridCol w="2524125"/>
                <a:gridCol w="2841625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7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реализации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7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7ACB"/>
                    </a:solidFill>
                  </a:tcPr>
                </a:tc>
              </a:tr>
              <a:tr h="4471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Приучение воспитанников к выполнению норм и правил общежития;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Многократное повторение и закрепление ценных способов действий по образцу.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6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задачи, выработка четкой программы;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Демонстрация образца изучаемой формы поведения, выделение отдельных действий;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Пробное выполнение действий, их коррекция;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порядка и способа выполнения действий;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достигнутого, оценка результатов;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Ориентация воспитываемых на повседневное использование приобретенного навыка.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6E2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Воспитанники осознают социальную значимость качества, которое вырабатывает у них педагог;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Воспитываемые четко представляют себе конечный результат упражнения;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Систематичность и последовательность организации упражнений;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Посильность и постепенное усложнение упражнений;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Взаимосвязь с другими методами.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6E2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62BCC-31BB-4DAB-BE4C-7D836F79674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357438" y="214313"/>
            <a:ext cx="65722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>
                <a:latin typeface="Times New Roman" pitchFamily="18" charset="0"/>
              </a:rPr>
              <a:t>Все нравственное воспитание человека</a:t>
            </a:r>
          </a:p>
          <a:p>
            <a:pPr algn="r"/>
            <a:r>
              <a:rPr lang="ru-RU" sz="4000" b="1">
                <a:latin typeface="Times New Roman" pitchFamily="18" charset="0"/>
              </a:rPr>
              <a:t>сводится к доброму примеру.</a:t>
            </a:r>
          </a:p>
          <a:p>
            <a:pPr algn="r"/>
            <a:r>
              <a:rPr lang="ru-RU" sz="4000" b="1" i="1">
                <a:latin typeface="Times New Roman" pitchFamily="18" charset="0"/>
              </a:rPr>
              <a:t>Л. Н. Толстой</a:t>
            </a:r>
            <a:endParaRPr lang="ru-RU" sz="4000" b="1">
              <a:latin typeface="Times New Roman" pitchFamily="18" charset="0"/>
            </a:endParaRPr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214313" y="3571875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Слова волнуют, примеры влекут.</a:t>
            </a:r>
          </a:p>
          <a:p>
            <a:pPr algn="r"/>
            <a:r>
              <a:rPr lang="ru-RU" sz="2800" b="1" i="1">
                <a:solidFill>
                  <a:srgbClr val="FF3300"/>
                </a:solidFill>
                <a:latin typeface="Times New Roman" pitchFamily="18" charset="0"/>
              </a:rPr>
              <a:t>Античный афоризм</a:t>
            </a: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1428750" y="5214938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3333FF"/>
                </a:solidFill>
                <a:latin typeface="Times New Roman" pitchFamily="18" charset="0"/>
              </a:rPr>
              <a:t>Человеческие чувства часто сильнее возбуждаются и смягчаются примерами, чем словами.</a:t>
            </a:r>
          </a:p>
          <a:p>
            <a:pPr algn="r"/>
            <a:r>
              <a:rPr lang="ru-RU" sz="2400" b="1" i="1">
                <a:solidFill>
                  <a:srgbClr val="3333FF"/>
                </a:solidFill>
                <a:latin typeface="Times New Roman" pitchFamily="18" charset="0"/>
                <a:hlinkClick r:id="rId2" action="ppaction://hlinkfile"/>
              </a:rPr>
              <a:t>П. Абеляр</a:t>
            </a:r>
            <a:endParaRPr lang="ru-RU" sz="2400" b="1" i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8678" name="Picture 2" descr="Картинка 9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500063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214313" y="142875"/>
            <a:ext cx="184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Метод примера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6D562-66B8-49A3-9D69-0422BCEF730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ond\Pictures\профессо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643446"/>
            <a:ext cx="2500329" cy="199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Воспитание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 это педагогический процесс  по овладению общественным опытом  формируемой личностью</a:t>
            </a:r>
            <a:endParaRPr lang="be-BY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14554"/>
            <a:ext cx="7072362" cy="4434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e-BY" dirty="0" smtClean="0">
                <a:solidFill>
                  <a:schemeClr val="accent1">
                    <a:lumMod val="50000"/>
                  </a:schemeClr>
                </a:solidFill>
              </a:rPr>
              <a:t>                   </a:t>
            </a:r>
            <a:r>
              <a:rPr lang="be-BY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Важными элементами воспитательной системы вуза являются деятельность, общение, познание, педагогический микроклимат:  студенты общаются друг с другом и преподавателями,    участвуют в различных видах деятельности, в процессе чего расширяется их сфера познания. </a:t>
            </a:r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857250"/>
          <a:ext cx="8072438" cy="5500688"/>
        </p:xfrm>
        <a:graphic>
          <a:graphicData uri="http://schemas.openxmlformats.org/drawingml/2006/table">
            <a:tbl>
              <a:tblPr/>
              <a:tblGrid>
                <a:gridCol w="2752725"/>
                <a:gridCol w="2503488"/>
                <a:gridCol w="2816225"/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3E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33EA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3E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реализации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33EA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3E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33EA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3E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33EA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33EA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533EA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46720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Предъявление образца как готовой программы поведения и деятельности;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Стремление к самопознанию.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Целенаправленный выбор образца;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образца, осознание его достоинств;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Сопоставление нравственных качеств образца с личными качествами воспитываемого;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Lucida Sans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примера или его компонентов в программу самовоспитания.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Привлекательность образца;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Реалистичность его оценки;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Ненавязанность примера;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Недопустимость «лобового» противопоставления образца и учащихся;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с другими методами воспитания.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327" marR="4532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332038" y="52388"/>
            <a:ext cx="4479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МЕТОД   ПРИМЕРА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64F9F-16F7-4C35-8DD7-338790D0A34A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3" name="Picture 2" descr="Картинка 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785813"/>
            <a:ext cx="40719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28625" y="214313"/>
            <a:ext cx="320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Педагогическое требование</a:t>
            </a:r>
          </a:p>
        </p:txBody>
      </p:sp>
      <p:sp>
        <p:nvSpPr>
          <p:cNvPr id="30725" name="Прямоугольник 5"/>
          <p:cNvSpPr>
            <a:spLocks noChangeArrowheads="1"/>
          </p:cNvSpPr>
          <p:nvPr/>
        </p:nvSpPr>
        <p:spPr bwMode="auto">
          <a:xfrm>
            <a:off x="4286250" y="785813"/>
            <a:ext cx="4572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D1E68E"/>
                </a:solidFill>
              </a:rPr>
              <a:t>Благородный человек предъявляет требования к себе, низкий человек предъявляет требования к другим. </a:t>
            </a:r>
          </a:p>
          <a:p>
            <a:r>
              <a:rPr lang="ru-RU" sz="3600">
                <a:solidFill>
                  <a:srgbClr val="D1E68E"/>
                </a:solidFill>
              </a:rPr>
              <a:t>                 Конфуций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55CF8-93C3-4609-BE1C-E5B5C9F7379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1928813"/>
          <a:ext cx="8286750" cy="4572001"/>
        </p:xfrm>
        <a:graphic>
          <a:graphicData uri="http://schemas.openxmlformats.org/drawingml/2006/table">
            <a:tbl>
              <a:tblPr/>
              <a:tblGrid>
                <a:gridCol w="4097337"/>
                <a:gridCol w="4189413"/>
              </a:tblGrid>
              <a:tr h="947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624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Четкое и одноплановое указание воспитаннику или коллективу, что и как нужно делать;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Воздействие, опережающее развитие ученика и рассчитанное на переход в требование ученика к самому себе;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Исходный метод воспитания.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Уважение к личности;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Опора на общественное мнение;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Мера требований;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Единство требований;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Доведение требований до конца.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</a:tbl>
          </a:graphicData>
        </a:graphic>
      </p:graphicFrame>
      <p:sp>
        <p:nvSpPr>
          <p:cNvPr id="31757" name="Rectangle 1"/>
          <p:cNvSpPr>
            <a:spLocks noChangeArrowheads="1"/>
          </p:cNvSpPr>
          <p:nvPr/>
        </p:nvSpPr>
        <p:spPr bwMode="auto">
          <a:xfrm>
            <a:off x="1214438" y="330200"/>
            <a:ext cx="70612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ru-RU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Характеристика методов педагогического стимулирования </a:t>
            </a:r>
            <a:endParaRPr lang="ru-RU" sz="9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r>
              <a:rPr lang="ru-RU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поведения и деятельности по Г.И. Щукиной</a:t>
            </a:r>
            <a:endParaRPr lang="ru-RU" sz="9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endParaRPr lang="ru-RU" sz="2200" b="1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r>
              <a:rPr lang="ru-RU" sz="2200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ПЕДАГОГИЧЕСКОЕ   ТРЕБОВАНИЕ</a:t>
            </a:r>
            <a:endParaRPr lang="ru-RU" sz="9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1F5DD-0136-4DD0-83CB-7AF5544F9D7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1" name="Picture 2" descr="Картинка 1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857250"/>
            <a:ext cx="3214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85750" y="214313"/>
            <a:ext cx="156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Перспектива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50"/>
            <a:ext cx="30003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Молодость — это перспектива. Это будущее. Неисчерпаемость выбора. Множество вариантов, из которых можно выбирать.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2286000" y="5357813"/>
            <a:ext cx="5500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993300"/>
                </a:solidFill>
              </a:rPr>
              <a:t>На мир нужно смотреть, может, одной миллионной частью глаза! Если на мир будешь смотреть всей частью глаза – ничего не увидишь!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2875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Когда ничего нет, то перспектива довольствоваться малым нисколько не пугает.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26D68-EF33-4E56-AB35-F94FF62D2C70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785813"/>
          <a:ext cx="8215312" cy="5572126"/>
        </p:xfrm>
        <a:graphic>
          <a:graphicData uri="http://schemas.openxmlformats.org/drawingml/2006/table">
            <a:tbl>
              <a:tblPr/>
              <a:tblGrid>
                <a:gridCol w="4060825"/>
                <a:gridCol w="4154487"/>
              </a:tblGrid>
              <a:tr h="177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6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6E2"/>
                    </a:solidFill>
                  </a:tcPr>
                </a:tc>
              </a:tr>
              <a:tr h="3798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Предвосхищение завтрашней радости;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Выдвижение цели, способной вовлечь воспитанников в совместную деятельность.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8EA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Единство общественной и личной перспектив;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Реальность перспективы, посильность ее реализации и др.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8EA9"/>
                    </a:solidFill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941638" y="47625"/>
            <a:ext cx="3260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ПЕРСПЕКТИВА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DD79-5B2B-48F8-9714-12F9021C783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9" name="Picture 2" descr="Картинка 6 из 212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42875"/>
            <a:ext cx="57197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428625" y="214313"/>
            <a:ext cx="1438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Поощрение</a:t>
            </a:r>
          </a:p>
        </p:txBody>
      </p:sp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428625" y="4929188"/>
            <a:ext cx="8429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u="sng">
                <a:solidFill>
                  <a:srgbClr val="D1113F"/>
                </a:solidFill>
              </a:rPr>
              <a:t>Вознаграждению и наказанию подвластно все в этом мире. Все, кроме сердца.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90689-03FC-4C35-9FAF-5D9EBDE8F0D0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38" y="1000125"/>
          <a:ext cx="8001000" cy="5500688"/>
        </p:xfrm>
        <a:graphic>
          <a:graphicData uri="http://schemas.openxmlformats.org/drawingml/2006/table">
            <a:tbl>
              <a:tblPr/>
              <a:tblGrid>
                <a:gridCol w="3956050"/>
                <a:gridCol w="4044950"/>
              </a:tblGrid>
              <a:tr h="138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113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Выражение общественной положительной оценки деятельности, признания заслуг;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Помощь детям в выделении общественно ценностных способов поведения;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потребности совершать нравственные поступки;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и стимулирование форм желательного поведения.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Опора на коллективное мнение;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Объективность, соответствие формы поощрения заслугам человека;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возрастных и индивидуальных особенностей человека, мотивов его поступков;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Строгое соблюдение меры.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97213" y="-269875"/>
            <a:ext cx="29495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tabLst>
                <a:tab pos="914400" algn="l"/>
              </a:tabLs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ПООЩРЕНИЕ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tabLst>
                <a:tab pos="914400" algn="l"/>
              </a:tabLst>
              <a:defRPr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16919-4353-4D31-A534-7C4FD04F2972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7" name="Picture 2" descr="Картинка 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005013"/>
            <a:ext cx="3214687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428625" y="214313"/>
            <a:ext cx="1330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Наказание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14813" y="214313"/>
          <a:ext cx="4929190" cy="1706880"/>
        </p:xfrm>
        <a:graphic>
          <a:graphicData uri="http://schemas.openxmlformats.org/drawingml/2006/table">
            <a:tbl>
              <a:tblPr/>
              <a:tblGrid>
                <a:gridCol w="492919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Враги наши никогда не отделяли слова и дела и казнили за слова не только одинаковым образом, но часто свирепее, чем за дело.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hlinkClick r:id="rId4" tooltip="Герцен, &#10;Александр"/>
                        </a:rPr>
                        <a:t>Александр Герцен</a:t>
                      </a:r>
                      <a:endParaRPr lang="ru-RU" sz="20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" y="1857375"/>
          <a:ext cx="4857784" cy="2286000"/>
        </p:xfrm>
        <a:graphic>
          <a:graphicData uri="http://schemas.openxmlformats.org/drawingml/2006/table">
            <a:tbl>
              <a:tblPr/>
              <a:tblGrid>
                <a:gridCol w="4857784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>
                          <a:solidFill>
                            <a:srgbClr val="336699"/>
                          </a:solidFill>
                        </a:rPr>
                        <a:t>Самые жаркие уголки в аду оставлены для тех, кто во времена величайших нравственных переломов сохранял нейтралитет.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hlinkClick r:id="rId5" tooltip="Данте, &#10;Алигьери"/>
                        </a:rPr>
                        <a:t>Алигьери Данте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3" y="4143375"/>
          <a:ext cx="5072098" cy="2307826"/>
        </p:xfrm>
        <a:graphic>
          <a:graphicData uri="http://schemas.openxmlformats.org/drawingml/2006/table">
            <a:tbl>
              <a:tblPr/>
              <a:tblGrid>
                <a:gridCol w="5072098"/>
              </a:tblGrid>
              <a:tr h="1318356"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solidFill>
                            <a:srgbClr val="009900"/>
                          </a:solidFill>
                        </a:rPr>
                        <a:t>Неинтересно вешать человека, если тот ничего не имеет против.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3346">
                <a:tc>
                  <a:txBody>
                    <a:bodyPr/>
                    <a:lstStyle/>
                    <a:p>
                      <a:pPr algn="r"/>
                      <a:r>
                        <a:rPr lang="ru-RU" sz="3200" dirty="0">
                          <a:solidFill>
                            <a:srgbClr val="99CC00"/>
                          </a:solidFill>
                          <a:hlinkClick r:id="rId6" tooltip="Шоу, Бернард"/>
                        </a:rPr>
                        <a:t>Бернард Шоу</a:t>
                      </a:r>
                      <a:endParaRPr lang="ru-RU" sz="3200" dirty="0">
                        <a:solidFill>
                          <a:srgbClr val="99CC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B90D1-1949-45C8-867B-A06072A697FB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38" y="928688"/>
          <a:ext cx="8001000" cy="5664835"/>
        </p:xfrm>
        <a:graphic>
          <a:graphicData uri="http://schemas.openxmlformats.org/drawingml/2006/table">
            <a:tbl>
              <a:tblPr/>
              <a:tblGrid>
                <a:gridCol w="3956050"/>
                <a:gridCol w="4044950"/>
              </a:tblGrid>
              <a:tr h="164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</a:tr>
              <a:tr h="4002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Торможение негативных проявлений личности с помощью отрицательной оценки ее поступков;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Предъявление общественных требований и принуждения следовать им;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Порождение чувства вины и раскаяния.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вины и раскаяние провинившегося;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Наказание не должно унижать достоинств ученика;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Объективность и справедливость наказания, его соразмерность поступку.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37901" name="Rectangle 1"/>
          <p:cNvSpPr>
            <a:spLocks noChangeArrowheads="1"/>
          </p:cNvSpPr>
          <p:nvPr/>
        </p:nvSpPr>
        <p:spPr bwMode="auto">
          <a:xfrm>
            <a:off x="3041650" y="-571500"/>
            <a:ext cx="306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r>
              <a:rPr lang="ru-RU" sz="3600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НАКАЗАНИЕ</a:t>
            </a:r>
            <a:endParaRPr lang="ru-RU" sz="36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855B8-75B9-4294-8449-740A6D56C5FA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5" name="Picture 2" descr="Картинка 1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071563"/>
            <a:ext cx="37528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14313" y="357188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Критика</a:t>
            </a:r>
          </a:p>
        </p:txBody>
      </p:sp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3214688" y="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>
                <a:cs typeface="Arial" charset="0"/>
              </a:rPr>
              <a:t>  </a:t>
            </a:r>
            <a:r>
              <a:rPr lang="ru-RU" sz="2000">
                <a:solidFill>
                  <a:srgbClr val="FFC000"/>
                </a:solidFill>
                <a:cs typeface="Arial" charset="0"/>
              </a:rPr>
              <a:t>Критика требует куда больше культуры, чем творчество. </a:t>
            </a:r>
            <a:r>
              <a:rPr lang="ru-RU" sz="2000" i="1">
                <a:solidFill>
                  <a:srgbClr val="FFC000"/>
                </a:solidFill>
                <a:cs typeface="Arial" charset="0"/>
              </a:rPr>
              <a:t>Оскар Уайльд</a:t>
            </a:r>
            <a:endParaRPr lang="ru-RU" sz="200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8918" name="AutoShape 2" descr="К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Прямоугольник 6"/>
          <p:cNvSpPr>
            <a:spLocks noChangeArrowheads="1"/>
          </p:cNvSpPr>
          <p:nvPr/>
        </p:nvSpPr>
        <p:spPr bwMode="auto">
          <a:xfrm>
            <a:off x="4214813" y="150018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33CC"/>
                </a:solidFill>
              </a:rPr>
              <a:t>Критика подобна почтовому голубю: она всегда возвращается обратно.</a:t>
            </a:r>
          </a:p>
          <a:p>
            <a:r>
              <a:rPr lang="ru-RU" sz="2400" b="1">
                <a:solidFill>
                  <a:srgbClr val="FF33CC"/>
                </a:solidFill>
                <a:hlinkClick r:id="rId4"/>
              </a:rPr>
              <a:t>Дейл Карнеги</a:t>
            </a:r>
            <a:endParaRPr lang="ru-RU" sz="2400" b="1">
              <a:solidFill>
                <a:srgbClr val="FF33CC"/>
              </a:solidFill>
            </a:endParaRPr>
          </a:p>
        </p:txBody>
      </p:sp>
      <p:sp>
        <p:nvSpPr>
          <p:cNvPr id="38920" name="Прямоугольник 7"/>
          <p:cNvSpPr>
            <a:spLocks noChangeArrowheads="1"/>
          </p:cNvSpPr>
          <p:nvPr/>
        </p:nvSpPr>
        <p:spPr bwMode="auto">
          <a:xfrm>
            <a:off x="4143375" y="371475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i="1">
                <a:solidFill>
                  <a:srgbClr val="66FFCC"/>
                </a:solidFill>
              </a:rPr>
              <a:t>Как лекарство не достигает своей цели, если доза слишком велика, так и порицание и критика - когда они переходят меру справедливости. </a:t>
            </a:r>
          </a:p>
          <a:p>
            <a:pPr algn="r"/>
            <a:r>
              <a:rPr lang="ru-RU" sz="2400" i="1">
                <a:solidFill>
                  <a:srgbClr val="66FFCC"/>
                </a:solidFill>
                <a:hlinkClick r:id="rId5"/>
              </a:rPr>
              <a:t>А. Шопенгауэр</a:t>
            </a:r>
            <a:endParaRPr lang="ru-RU" sz="2400" i="1">
              <a:solidFill>
                <a:srgbClr val="66FF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B08CA-A4B7-419B-99F6-CEABF3BBDD1D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4390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Воспитание</a:t>
            </a:r>
            <a:r>
              <a:rPr lang="be-BY" sz="2400" dirty="0" smtClean="0">
                <a:solidFill>
                  <a:srgbClr val="002060"/>
                </a:solidFill>
              </a:rPr>
              <a:t> призвано реализовать собственную цель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be-BY" sz="2400" dirty="0" smtClean="0">
                <a:solidFill>
                  <a:srgbClr val="002060"/>
                </a:solidFill>
              </a:rPr>
              <a:t>                содействовать духовному и физическому развитию                                                                      студентов,  формированию индивидуально и социально                               значимых качеств.</a:t>
            </a:r>
            <a:endParaRPr lang="be-BY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4500570"/>
            <a:ext cx="3729006" cy="164307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002060"/>
                </a:solidFill>
              </a:rPr>
              <a:t>            </a:t>
            </a:r>
            <a:endParaRPr lang="be-BY" sz="2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algn="r">
              <a:buNone/>
            </a:pPr>
            <a:endParaRPr lang="ru-RU" sz="6400" dirty="0" smtClean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  <a:buNone/>
            </a:pPr>
            <a:r>
              <a:rPr lang="ru-RU" sz="6400" dirty="0" smtClean="0"/>
              <a:t>                                                                                                   </a:t>
            </a:r>
            <a:r>
              <a:rPr lang="ru-RU" sz="6400" i="1" dirty="0" smtClean="0"/>
              <a:t>«Нет столь дурного человека,                                                                                   которого бы хорошее                                                                                                      воспитание не сделало лучшим»                                                                                      </a:t>
            </a:r>
            <a:r>
              <a:rPr lang="ru-RU" sz="6400" dirty="0" smtClean="0"/>
              <a:t>                                                                                                                                           </a:t>
            </a:r>
            <a:r>
              <a:rPr lang="ru-RU" sz="6400" i="1" dirty="0" smtClean="0"/>
              <a:t>-В.Г. Белинский-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be-BY" sz="22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Bond\Pictures\инд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1143000"/>
          <a:ext cx="8215312" cy="5357813"/>
        </p:xfrm>
        <a:graphic>
          <a:graphicData uri="http://schemas.openxmlformats.org/drawingml/2006/table">
            <a:tbl>
              <a:tblPr/>
              <a:tblGrid>
                <a:gridCol w="4060825"/>
                <a:gridCol w="4154487"/>
              </a:tblGrid>
              <a:tr h="170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0E9"/>
                    </a:solidFill>
                  </a:tcPr>
                </a:tc>
              </a:tr>
              <a:tr h="3652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Негативное суждение о проступке;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 воспитанника к самокритике и раскаянию.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Осознание человеком своей вины;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Тактичность и чувство меры в критике;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Умелое применение юмора и др.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9949" name="Rectangle 1"/>
          <p:cNvSpPr>
            <a:spLocks noChangeArrowheads="1"/>
          </p:cNvSpPr>
          <p:nvPr/>
        </p:nvSpPr>
        <p:spPr bwMode="auto">
          <a:xfrm>
            <a:off x="3403600" y="-741363"/>
            <a:ext cx="2336800" cy="19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r>
              <a:rPr lang="ru-RU" sz="3600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КРИТИКА</a:t>
            </a:r>
            <a:endParaRPr lang="ru-RU" sz="36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9F584-C78B-47B8-B40C-72EFB7665CBC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3" name="Picture 2" descr="http://thewe.cc/thewei/&amp;_/images7/nuclear_bombs/atmosphere_testing_nuclear_weapons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571625"/>
            <a:ext cx="2786062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285750" y="285750"/>
            <a:ext cx="1952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3333CC"/>
                </a:solidFill>
              </a:rPr>
              <a:t>Метод «взрыва»</a:t>
            </a:r>
          </a:p>
        </p:txBody>
      </p:sp>
      <p:sp>
        <p:nvSpPr>
          <p:cNvPr id="40965" name="Прямоугольник 4"/>
          <p:cNvSpPr>
            <a:spLocks noChangeArrowheads="1"/>
          </p:cNvSpPr>
          <p:nvPr/>
        </p:nvSpPr>
        <p:spPr bwMode="auto">
          <a:xfrm>
            <a:off x="4214813" y="4286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Лучший способ погасить конфликт – залить его. (</a:t>
            </a:r>
            <a:r>
              <a:rPr lang="ru-RU" b="1" i="1">
                <a:hlinkClick r:id="rId3"/>
              </a:rPr>
              <a:t>Валентин Домиль</a:t>
            </a:r>
            <a:r>
              <a:rPr lang="ru-RU" b="1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5643563"/>
            <a:ext cx="72151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Общая беда - сближает, общая удача - ведёт к конфликту. (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Николай Пащенко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0967" name="Прямоугольник 7"/>
          <p:cNvSpPr>
            <a:spLocks noChangeArrowheads="1"/>
          </p:cNvSpPr>
          <p:nvPr/>
        </p:nvSpPr>
        <p:spPr bwMode="auto">
          <a:xfrm>
            <a:off x="500063" y="2928938"/>
            <a:ext cx="457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8000"/>
                </a:solidFill>
                <a:hlinkClick r:id="rId5"/>
              </a:rPr>
              <a:t>Веселин Георгиев</a:t>
            </a:r>
            <a:r>
              <a:rPr lang="ru-RU" sz="2800">
                <a:solidFill>
                  <a:srgbClr val="008000"/>
                </a:solidFill>
              </a:rPr>
              <a:t>:</a:t>
            </a:r>
          </a:p>
          <a:p>
            <a:r>
              <a:rPr lang="ru-RU" sz="2800">
                <a:solidFill>
                  <a:srgbClr val="008000"/>
                </a:solidFill>
              </a:rPr>
              <a:t>Чем сильнее раздуваешь придуманный конфликт, тем быстрее он гаснет.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BA4FF-9A07-4987-B666-B3EF1D282BC8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50" y="1000125"/>
          <a:ext cx="7786688" cy="5500688"/>
        </p:xfrm>
        <a:graphic>
          <a:graphicData uri="http://schemas.openxmlformats.org/drawingml/2006/table">
            <a:tbl>
              <a:tblPr/>
              <a:tblGrid>
                <a:gridCol w="3849688"/>
                <a:gridCol w="3937000"/>
              </a:tblGrid>
              <a:tr h="175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Характерные черты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Условие эффективного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749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Необходимость резкой мерой «взорвать» ложную позицию;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Доведение конфликта до последнего предела.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0E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Уважительное отношение;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 его психологического состояния и внутренней готовности к перевоспитанию;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914400" algn="l"/>
                        </a:tabLst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Неожиданность действий для воспитанника и др.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63" marR="447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0E9"/>
                    </a:solidFill>
                  </a:tcPr>
                </a:tc>
              </a:tr>
            </a:tbl>
          </a:graphicData>
        </a:graphic>
      </p:graphicFrame>
      <p:sp>
        <p:nvSpPr>
          <p:cNvPr id="41997" name="Rectangle 1"/>
          <p:cNvSpPr>
            <a:spLocks noChangeArrowheads="1"/>
          </p:cNvSpPr>
          <p:nvPr/>
        </p:nvSpPr>
        <p:spPr bwMode="auto">
          <a:xfrm>
            <a:off x="2327275" y="-571500"/>
            <a:ext cx="4489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endParaRPr lang="ru-RU" sz="22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>
              <a:tabLst>
                <a:tab pos="914400" algn="l"/>
              </a:tabLst>
            </a:pPr>
            <a:r>
              <a:rPr lang="ru-RU" sz="3600" b="1">
                <a:solidFill>
                  <a:srgbClr val="B83483"/>
                </a:solidFill>
                <a:ea typeface="Times New Roman" pitchFamily="18" charset="0"/>
                <a:cs typeface="Arial" charset="0"/>
              </a:rPr>
              <a:t>МЕТОД «ВЗРЫВА»</a:t>
            </a:r>
            <a:endParaRPr lang="ru-RU" sz="3600">
              <a:solidFill>
                <a:srgbClr val="B83483"/>
              </a:solidFill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914400" algn="l"/>
              </a:tabLst>
            </a:pP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BCD98-1D66-448F-AAC3-1B9B8009AB3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229600" cy="3200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3003258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Кого как</a:t>
            </a:r>
          </a:p>
        </p:txBody>
      </p:sp>
      <p:sp>
        <p:nvSpPr>
          <p:cNvPr id="7" name="Прямоугольник 6"/>
          <p:cNvSpPr/>
          <p:nvPr/>
        </p:nvSpPr>
        <p:spPr>
          <a:xfrm rot="2684860">
            <a:off x="4884155" y="4599081"/>
            <a:ext cx="452822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воспитали…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EC99-67B4-4CFC-A877-9C79F49D88E1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воспитательной работы:</a:t>
            </a:r>
            <a:endParaRPr lang="be-BY" sz="2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4040188" cy="65935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эстетическое</a:t>
            </a:r>
            <a:endParaRPr lang="be-BY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1714488"/>
            <a:ext cx="4041775" cy="65484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трудовое</a:t>
            </a:r>
            <a:endParaRPr lang="be-BY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072074"/>
            <a:ext cx="53578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«Вся задача воспитания - заставить человека не только поступать хорошо, но и наслаждаться хорошим; не только работать, но и любить работу»</a:t>
            </a:r>
            <a:br>
              <a:rPr lang="ru-RU" sz="1600" i="1" dirty="0" smtClean="0"/>
            </a:br>
            <a:r>
              <a:rPr lang="ru-RU" sz="1600" i="1" dirty="0" smtClean="0"/>
              <a:t>                                                                                        -</a:t>
            </a:r>
            <a:r>
              <a:rPr lang="ru-RU" sz="1600" i="1" dirty="0" err="1" smtClean="0"/>
              <a:t>Д.Рёскин</a:t>
            </a:r>
            <a:r>
              <a:rPr lang="ru-RU" sz="1600" i="1" dirty="0" smtClean="0"/>
              <a:t>-</a:t>
            </a:r>
            <a:r>
              <a:rPr lang="ru-RU" dirty="0" smtClean="0"/>
              <a:t/>
            </a:r>
            <a:br>
              <a:rPr lang="ru-RU" dirty="0" smtClean="0"/>
            </a:br>
            <a:endParaRPr lang="be-BY" dirty="0"/>
          </a:p>
        </p:txBody>
      </p:sp>
      <p:pic>
        <p:nvPicPr>
          <p:cNvPr id="11" name="Picture 7" descr="Трудовое воспитание. ">
            <a:hlinkClick r:id="rId2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3618113" cy="3786214"/>
          </a:xfrm>
          <a:prstGeom prst="rect">
            <a:avLst/>
          </a:prstGeom>
          <a:noFill/>
        </p:spPr>
      </p:pic>
      <p:pic>
        <p:nvPicPr>
          <p:cNvPr id="13" name="Picture 7" descr="Эстетическое воспитание. 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372576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457200" y="5429264"/>
            <a:ext cx="4257676" cy="931056"/>
          </a:xfrm>
        </p:spPr>
        <p:txBody>
          <a:bodyPr/>
          <a:lstStyle/>
          <a:p>
            <a:pPr>
              <a:buNone/>
            </a:pP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2357454" cy="72464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патриотическое</a:t>
            </a:r>
            <a:r>
              <a:rPr lang="be-BY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be-BY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e-BY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642918"/>
            <a:ext cx="5286412" cy="135732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дисциплины и культуры поведения</a:t>
            </a:r>
            <a:endParaRPr lang="be-BY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59" name="Picture 3" descr="C:\Users\Bond\Pictures\69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4929190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42844" y="5132500"/>
            <a:ext cx="4000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“Хорошее воспитание не в том, что ты не прольешь соуса на скатерть, а в том, что ты не заметишь, если это сделает кто-нибудь другой”</a:t>
            </a:r>
            <a:endParaRPr kumimoji="0" lang="be-BY" sz="1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-Чехов Антон Павлович-</a:t>
            </a:r>
            <a:endParaRPr kumimoji="0" lang="be-BY" sz="1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Bond\Pictures\патри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3857652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85992"/>
            <a:ext cx="3257544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Нравственное</a:t>
            </a:r>
            <a:endParaRPr lang="be-BY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85794"/>
            <a:ext cx="4257676" cy="268128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физическое</a:t>
            </a:r>
            <a:endParaRPr lang="be-BY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79" name="Picture 3" descr="C:\Users\Bond\Pictures\фи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4119570" cy="308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Bond\Pictures\нрав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929066"/>
            <a:ext cx="215036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286248" y="5214950"/>
            <a:ext cx="45005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“Воспитать человека интеллектуально, не воспитав его нравственно, - значит вырастить угрозу для общества”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e-BY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-Теодор Рузвельт-</a:t>
            </a:r>
            <a:r>
              <a:rPr kumimoji="0" lang="be-BY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8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методам воспитания в педагогике традиционно относят:</a:t>
            </a:r>
            <a:endParaRPr lang="be-BY" sz="28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e-BY" sz="3500" dirty="0" smtClean="0">
                <a:solidFill>
                  <a:srgbClr val="0070C0"/>
                </a:solidFill>
              </a:rPr>
              <a:t>*</a:t>
            </a:r>
            <a:r>
              <a:rPr lang="be-BY" dirty="0" smtClean="0"/>
              <a:t>изучение норм поведения, </a:t>
            </a:r>
          </a:p>
          <a:p>
            <a:pPr>
              <a:buNone/>
            </a:pPr>
            <a:r>
              <a:rPr lang="be-BY" dirty="0" smtClean="0"/>
              <a:t>                                                    </a:t>
            </a:r>
            <a:r>
              <a:rPr lang="be-BY" sz="3500" dirty="0" smtClean="0">
                <a:solidFill>
                  <a:srgbClr val="0070C0"/>
                </a:solidFill>
              </a:rPr>
              <a:t>*</a:t>
            </a:r>
            <a:r>
              <a:rPr lang="be-BY" dirty="0" smtClean="0"/>
              <a:t> требование,                               </a:t>
            </a:r>
          </a:p>
          <a:p>
            <a:pPr>
              <a:buNone/>
            </a:pPr>
            <a:r>
              <a:rPr lang="be-BY" sz="3500" dirty="0" smtClean="0">
                <a:solidFill>
                  <a:srgbClr val="0070C0"/>
                </a:solidFill>
              </a:rPr>
              <a:t>                                                           *</a:t>
            </a:r>
            <a:r>
              <a:rPr lang="be-BY" dirty="0" smtClean="0"/>
              <a:t>разъяснение, </a:t>
            </a:r>
          </a:p>
          <a:p>
            <a:pPr>
              <a:buNone/>
            </a:pPr>
            <a:r>
              <a:rPr lang="be-BY" sz="3500" dirty="0" smtClean="0">
                <a:solidFill>
                  <a:srgbClr val="0070C0"/>
                </a:solidFill>
              </a:rPr>
              <a:t>*</a:t>
            </a:r>
            <a:r>
              <a:rPr lang="be-BY" dirty="0" smtClean="0"/>
              <a:t>убеждение, </a:t>
            </a:r>
          </a:p>
          <a:p>
            <a:pPr>
              <a:buNone/>
            </a:pPr>
            <a:r>
              <a:rPr lang="be-BY" sz="3500" dirty="0" smtClean="0">
                <a:solidFill>
                  <a:srgbClr val="0070C0"/>
                </a:solidFill>
              </a:rPr>
              <a:t>                  *</a:t>
            </a:r>
            <a:r>
              <a:rPr lang="be-BY" dirty="0" smtClean="0"/>
              <a:t> приучение,           </a:t>
            </a:r>
          </a:p>
          <a:p>
            <a:pPr>
              <a:buNone/>
            </a:pPr>
            <a:r>
              <a:rPr lang="be-BY" sz="3800" dirty="0" smtClean="0">
                <a:solidFill>
                  <a:srgbClr val="0070C0"/>
                </a:solidFill>
              </a:rPr>
              <a:t>                                 *</a:t>
            </a:r>
            <a:r>
              <a:rPr lang="be-BY" dirty="0" smtClean="0"/>
              <a:t> принуждение, </a:t>
            </a:r>
          </a:p>
          <a:p>
            <a:pPr>
              <a:buNone/>
            </a:pPr>
            <a:r>
              <a:rPr lang="be-BY" sz="3800" dirty="0" smtClean="0">
                <a:solidFill>
                  <a:srgbClr val="0070C0"/>
                </a:solidFill>
              </a:rPr>
              <a:t>                                                     *</a:t>
            </a:r>
            <a:r>
              <a:rPr lang="be-BY" dirty="0" smtClean="0"/>
              <a:t> поощрение,</a:t>
            </a:r>
          </a:p>
          <a:p>
            <a:pPr>
              <a:buNone/>
            </a:pPr>
            <a:r>
              <a:rPr lang="be-BY" sz="3800" dirty="0" smtClean="0">
                <a:solidFill>
                  <a:srgbClr val="0070C0"/>
                </a:solidFill>
              </a:rPr>
              <a:t>*</a:t>
            </a:r>
            <a:r>
              <a:rPr lang="be-BY" dirty="0" smtClean="0"/>
              <a:t>порицание (наказание)</a:t>
            </a:r>
            <a:endParaRPr lang="be-BY" dirty="0"/>
          </a:p>
        </p:txBody>
      </p:sp>
      <p:pic>
        <p:nvPicPr>
          <p:cNvPr id="6146" name="Picture 2" descr="http://im3-tub.yandex.net/i?id=166159110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1357322" cy="1428760"/>
          </a:xfrm>
          <a:prstGeom prst="rect">
            <a:avLst/>
          </a:prstGeom>
          <a:noFill/>
        </p:spPr>
      </p:pic>
      <p:pic>
        <p:nvPicPr>
          <p:cNvPr id="6148" name="Picture 4" descr="http://im2-tub.yandex.net/i?id=104044077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357826"/>
            <a:ext cx="1428760" cy="1171577"/>
          </a:xfrm>
          <a:prstGeom prst="rect">
            <a:avLst/>
          </a:prstGeom>
          <a:noFill/>
        </p:spPr>
      </p:pic>
      <p:pic>
        <p:nvPicPr>
          <p:cNvPr id="6150" name="Picture 6" descr="http://im8-tub.yandex.net/i?id=13710671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000504"/>
            <a:ext cx="142876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e-BY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Однако на первый план сегодня выходят не запретительные нормы но нравственные ориентиры и духовные ценности.</a:t>
            </a:r>
            <a:r>
              <a:rPr lang="be-BY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be-BY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be-BY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Bond\Pictures\17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4357718" cy="331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2066" y="2500306"/>
            <a:ext cx="3857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000" dirty="0" smtClean="0">
                <a:solidFill>
                  <a:schemeClr val="accent1">
                    <a:lumMod val="50000"/>
                  </a:schemeClr>
                </a:solidFill>
              </a:rPr>
              <a:t>Неуместно в обращении преподавателя к студентам:</a:t>
            </a:r>
            <a:endParaRPr lang="be-BY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571876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МЕСТОИМЕНИЕ "ТЫ”</a:t>
            </a:r>
            <a:endParaRPr lang="be-BY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7556" y="4214818"/>
            <a:ext cx="4336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ПО ИМЕНИ ИЛИ ОБОБЩЕННО </a:t>
            </a:r>
          </a:p>
          <a:p>
            <a:pPr algn="ctr"/>
            <a:r>
              <a:rPr lang="be-BY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"РЕБЯТА" </a:t>
            </a:r>
            <a:endParaRPr lang="be-BY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7150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smtClean="0">
                <a:solidFill>
                  <a:schemeClr val="accent1">
                    <a:lumMod val="50000"/>
                  </a:schemeClr>
                </a:solidFill>
              </a:rPr>
              <a:t>«Люди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учатся, когда </a:t>
            </a:r>
            <a:r>
              <a:rPr lang="ru-RU" sz="1600" i="1" smtClean="0">
                <a:solidFill>
                  <a:schemeClr val="accent1">
                    <a:lumMod val="50000"/>
                  </a:schemeClr>
                </a:solidFill>
              </a:rPr>
              <a:t>они учат» </a:t>
            </a:r>
            <a:br>
              <a:rPr lang="ru-RU" sz="1600" i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i="1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-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</a:rPr>
              <a:t>Сенека-</a:t>
            </a:r>
            <a:endParaRPr lang="be-BY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F14BEE-D8C0-4D38-A9C6-384CD460213A}"/>
</file>

<file path=customXml/itemProps2.xml><?xml version="1.0" encoding="utf-8"?>
<ds:datastoreItem xmlns:ds="http://schemas.openxmlformats.org/officeDocument/2006/customXml" ds:itemID="{0DF5AADB-698F-497D-9518-C4103E801AE3}"/>
</file>

<file path=customXml/itemProps3.xml><?xml version="1.0" encoding="utf-8"?>
<ds:datastoreItem xmlns:ds="http://schemas.openxmlformats.org/officeDocument/2006/customXml" ds:itemID="{BEC260D4-D87F-4BF4-B623-F200E423D22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2145</Words>
  <Application>Microsoft Office PowerPoint</Application>
  <PresentationFormat>Экран (4:3)</PresentationFormat>
  <Paragraphs>394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 СУЩНОСТЬ И ОСНОВНЫЕ НАПРАВЛЕНИЯ ВОСПИТАТЕЛЬНОГО ПРОЦЕССА В ВУЗЕ</vt:lpstr>
      <vt:lpstr>Этапы формирования личности специалиста, его развития и воспитания: </vt:lpstr>
      <vt:lpstr>Воспитание –  это педагогический процесс  по овладению общественным опытом  формируемой личностью</vt:lpstr>
      <vt:lpstr>Воспитание призвано реализовать собственную цель,                содействовать духовному и физическому развитию                                                                      студентов,  формированию индивидуально и социально                               значимых качеств.</vt:lpstr>
      <vt:lpstr>Основные направления воспитательной работы:</vt:lpstr>
      <vt:lpstr>патриотическое </vt:lpstr>
      <vt:lpstr>Нравственное</vt:lpstr>
      <vt:lpstr>К методам воспитания в педагогике традиционно относят:</vt:lpstr>
      <vt:lpstr>Однако на первый план сегодня выходят не запретительные нормы но нравственные ориентиры и духовные ценности. </vt:lpstr>
      <vt:lpstr>    Целостному педагогическому процессу присуще внутреннее единство составляющих его компонентов, их гармоническое взаимодействие. </vt:lpstr>
      <vt:lpstr>Интегративность (от лат. integratio) – объединение в целое каких-нибудь частей (элементов) процесса формирования личностных качеств. </vt:lpstr>
      <vt:lpstr>Если то или иное личностное качество закрепляется, то по законам генерализации (распространения) оно положительно влияет на развитие других сторон и свойств личности. </vt:lpstr>
      <vt:lpstr>Слайд 13</vt:lpstr>
      <vt:lpstr>Слайд 14</vt:lpstr>
      <vt:lpstr>        Методы воспитания молодёжи</vt:lpstr>
      <vt:lpstr>Слайд 16</vt:lpstr>
      <vt:lpstr>Слайд 17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Слайд 26</vt:lpstr>
      <vt:lpstr>      </vt:lpstr>
      <vt:lpstr>Слайд 28</vt:lpstr>
      <vt:lpstr>      </vt:lpstr>
      <vt:lpstr>Слайд 30</vt:lpstr>
      <vt:lpstr>      </vt:lpstr>
      <vt:lpstr>Слайд 32</vt:lpstr>
      <vt:lpstr>      </vt:lpstr>
      <vt:lpstr>Слайд 34</vt:lpstr>
      <vt:lpstr>      </vt:lpstr>
      <vt:lpstr>Слайд 36</vt:lpstr>
      <vt:lpstr>      </vt:lpstr>
      <vt:lpstr>Слайд 38</vt:lpstr>
      <vt:lpstr>      </vt:lpstr>
      <vt:lpstr>Слайд 40</vt:lpstr>
      <vt:lpstr>      </vt:lpstr>
      <vt:lpstr>Слайд 42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СУЩНОСТЬ И ОСНОВНЫЕ НАПРАВЛЕНИЯ ВОСПИТАТЕЛЬНОГО ПРОЦЕССА В ВУЗЕ</dc:title>
  <dc:creator>Bond</dc:creator>
  <cp:lastModifiedBy>Admin</cp:lastModifiedBy>
  <cp:revision>35</cp:revision>
  <dcterms:created xsi:type="dcterms:W3CDTF">2011-01-23T14:17:34Z</dcterms:created>
  <dcterms:modified xsi:type="dcterms:W3CDTF">2014-02-01T15:44:00Z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